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77" r:id="rId4"/>
    <p:sldId id="291" r:id="rId5"/>
    <p:sldId id="278" r:id="rId6"/>
    <p:sldId id="293" r:id="rId7"/>
    <p:sldId id="292" r:id="rId8"/>
    <p:sldId id="289" r:id="rId9"/>
    <p:sldId id="279" r:id="rId10"/>
    <p:sldId id="280" r:id="rId11"/>
    <p:sldId id="282" r:id="rId12"/>
    <p:sldId id="271" r:id="rId13"/>
    <p:sldId id="290" r:id="rId14"/>
    <p:sldId id="294" r:id="rId15"/>
    <p:sldId id="298" r:id="rId16"/>
    <p:sldId id="295" r:id="rId17"/>
    <p:sldId id="296" r:id="rId18"/>
    <p:sldId id="297" r:id="rId19"/>
    <p:sldId id="263" r:id="rId20"/>
  </p:sldIdLst>
  <p:sldSz cx="9144000" cy="6858000" type="screen4x3"/>
  <p:notesSz cx="6858000" cy="9144000"/>
  <p:embeddedFontLst>
    <p:embeddedFont>
      <p:font typeface="Century" panose="02040604050505020304" pitchFamily="18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99FF99"/>
    <a:srgbClr val="FF9933"/>
    <a:srgbClr val="CC99FF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44620-5E13-45A1-B54F-59EF04325B15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0B14-9FD6-494F-8961-B51DEFCA1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7B18C-D2CB-4642-BBF2-CA926B983D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1BE-90CD-4CC6-8E9E-94474093C3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71B40-0861-4DA0-9008-3C60455328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D8ED83-B9C1-4E61-B462-4C14DCF062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F8B03-BFC8-48B8-8699-75584F8B1D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1412-2617-4F84-AD85-F68C9F81D7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8A42-FFC8-447B-B67A-29A31BAB43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F2AA8-3AEC-4C17-A9B9-5068644D45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F993-537E-4F58-9B23-0D220AE03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DE3A8-8ED9-40C8-8261-A50E8E7F71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43390-8E0E-4318-8452-1BB38BF7DD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CEC2-3B3F-494C-84E7-C2A065633A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A1500B-EC3F-4B66-AAE8-8B2FAED457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sz="4800" b="1" dirty="0">
                <a:solidFill>
                  <a:srgbClr val="FF9933"/>
                </a:solidFill>
                <a:latin typeface="Century" panose="02040604050505020304" pitchFamily="18" charset="0"/>
              </a:rPr>
              <a:t>Traditional African Society</a:t>
            </a:r>
          </a:p>
        </p:txBody>
      </p:sp>
      <p:pic>
        <p:nvPicPr>
          <p:cNvPr id="2063" name="Picture 15" descr="Kenya_Danc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6000" contrast="12000"/>
          </a:blip>
          <a:srcRect t="10484" r="7532" b="7733"/>
          <a:stretch>
            <a:fillRect/>
          </a:stretch>
        </p:blipFill>
        <p:spPr>
          <a:xfrm>
            <a:off x="4094163" y="1600200"/>
            <a:ext cx="2001837" cy="3833813"/>
          </a:xfrm>
          <a:noFill/>
          <a:ln>
            <a:solidFill>
              <a:srgbClr val="FF9933"/>
            </a:solidFill>
          </a:ln>
        </p:spPr>
      </p:pic>
      <p:pic>
        <p:nvPicPr>
          <p:cNvPr id="2059" name="Picture 11" descr="mudh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</a:blip>
          <a:srcRect l="13043" r="4347" b="14224"/>
          <a:stretch>
            <a:fillRect/>
          </a:stretch>
        </p:blipFill>
        <p:spPr>
          <a:xfrm>
            <a:off x="685800" y="990600"/>
            <a:ext cx="3251200" cy="2058988"/>
          </a:xfrm>
          <a:noFill/>
          <a:ln>
            <a:solidFill>
              <a:srgbClr val="FF9933"/>
            </a:solidFill>
          </a:ln>
        </p:spPr>
      </p:pic>
      <p:pic>
        <p:nvPicPr>
          <p:cNvPr id="2064" name="Picture 16" descr="EthiopianBO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-6000" contrast="18000"/>
          </a:blip>
          <a:srcRect l="6625" t="5415" r="7182" b="6129"/>
          <a:stretch>
            <a:fillRect/>
          </a:stretch>
        </p:blipFill>
        <p:spPr>
          <a:xfrm>
            <a:off x="1600200" y="2743200"/>
            <a:ext cx="1893888" cy="3200400"/>
          </a:xfrm>
          <a:noFill/>
          <a:ln>
            <a:solidFill>
              <a:srgbClr val="FF9933"/>
            </a:solidFill>
          </a:ln>
        </p:spPr>
      </p:pic>
      <p:pic>
        <p:nvPicPr>
          <p:cNvPr id="2066" name="Picture 18" descr="fonz"/>
          <p:cNvPicPr>
            <a:picLocks noChangeAspect="1" noChangeArrowheads="1"/>
          </p:cNvPicPr>
          <p:nvPr/>
        </p:nvPicPr>
        <p:blipFill>
          <a:blip r:embed="rId5" cstate="print"/>
          <a:srcRect l="2702" t="11111" r="8109" b="6837"/>
          <a:stretch>
            <a:fillRect/>
          </a:stretch>
        </p:blipFill>
        <p:spPr bwMode="auto">
          <a:xfrm>
            <a:off x="6096000" y="4267200"/>
            <a:ext cx="2514600" cy="1828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2055" name="Picture 7" descr="TribalPict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lum bright="6000" contrast="12000"/>
          </a:blip>
          <a:srcRect l="5119" t="5051" r="2721" b="4034"/>
          <a:stretch>
            <a:fillRect/>
          </a:stretch>
        </p:blipFill>
        <p:spPr>
          <a:xfrm>
            <a:off x="6246813" y="1143000"/>
            <a:ext cx="2155825" cy="3276600"/>
          </a:xfrm>
          <a:noFill/>
          <a:ln>
            <a:solidFill>
              <a:srgbClr val="FF99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CCFF"/>
                </a:solidFill>
              </a:rPr>
              <a:t>CONCENSUS</a:t>
            </a:r>
            <a:r>
              <a:rPr lang="en-US" sz="3200" dirty="0">
                <a:solidFill>
                  <a:srgbClr val="FFFF00"/>
                </a:solidFill>
              </a:rPr>
              <a:t> –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Villages make decisions by consensus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a general agreement on decision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discuss opinions &amp; options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wisdom of older men and women very important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6866" name="Picture 2" descr="http://domaingang.com/wp-content/uploads/2010/03/toro-domaing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810000" cy="3600451"/>
          </a:xfrm>
          <a:prstGeom prst="rect">
            <a:avLst/>
          </a:prstGeom>
          <a:noFill/>
        </p:spPr>
      </p:pic>
      <p:pic>
        <p:nvPicPr>
          <p:cNvPr id="36868" name="Picture 4" descr="http://bigcsociety.org/RichardAlton/tribalEl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2857500" cy="2209801"/>
          </a:xfrm>
          <a:prstGeom prst="rect">
            <a:avLst/>
          </a:prstGeom>
          <a:noFill/>
        </p:spPr>
      </p:pic>
      <p:pic>
        <p:nvPicPr>
          <p:cNvPr id="36870" name="Picture 6" descr="http://bbc.preview.somethinelse.com/africabeyond/media/18151/12637_maxmilligan_ghana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14800"/>
            <a:ext cx="1704213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sz="5400" b="1" dirty="0">
                <a:solidFill>
                  <a:srgbClr val="FF9933"/>
                </a:solidFill>
                <a:latin typeface="Century" panose="02040604050505020304" pitchFamily="18" charset="0"/>
              </a:rPr>
              <a:t>Religions in Africa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ISLAM 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99FF99"/>
                </a:solidFill>
                <a:latin typeface="Comic Sans MS" pitchFamily="66" charset="0"/>
              </a:rPr>
              <a:t>average is 45% of population </a:t>
            </a:r>
            <a:b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99FF99"/>
                </a:solidFill>
                <a:latin typeface="Comic Sans MS" pitchFamily="66" charset="0"/>
              </a:rPr>
              <a:t>largest % in sub-Saharan countries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43200" y="2209800"/>
            <a:ext cx="5986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66"/>
                </a:solidFill>
                <a:latin typeface="Comic Sans MS" pitchFamily="66" charset="0"/>
              </a:rPr>
              <a:t>CHRISTIANITY </a:t>
            </a:r>
            <a:r>
              <a:rPr lang="en-US" sz="3600" b="1" dirty="0">
                <a:solidFill>
                  <a:srgbClr val="FFFF66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FFFF66"/>
                </a:solidFill>
                <a:latin typeface="Comic Sans MS" pitchFamily="66" charset="0"/>
              </a:rPr>
              <a:t> 40%</a:t>
            </a:r>
          </a:p>
        </p:txBody>
      </p:sp>
      <p:pic>
        <p:nvPicPr>
          <p:cNvPr id="2050" name="Picture 2" descr="http://ecx.images-amazon.com/images/I/51OsSnfPzT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705100" cy="2705100"/>
          </a:xfrm>
          <a:prstGeom prst="rect">
            <a:avLst/>
          </a:prstGeom>
          <a:noFill/>
        </p:spPr>
      </p:pic>
      <p:pic>
        <p:nvPicPr>
          <p:cNvPr id="2052" name="Picture 4" descr="http://cdn.dipity.com/uploads/events/825fdcce0aece6d8d935dcd3a236ef60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2318661" cy="2619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3048000"/>
            <a:ext cx="32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FF"/>
                </a:solidFill>
              </a:rPr>
              <a:t>Other Traditional Religions make up 15%  of the population – </a:t>
            </a:r>
            <a:r>
              <a:rPr lang="en-US" sz="2400" dirty="0">
                <a:solidFill>
                  <a:srgbClr val="00CCFF"/>
                </a:solidFill>
              </a:rPr>
              <a:t>this # was much higher before Christ (32 A.D. and Mohammed in 622 A.D.)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4038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FFFF00"/>
                </a:solidFill>
                <a:latin typeface="Century" panose="02040604050505020304" pitchFamily="18" charset="0"/>
              </a:rPr>
              <a:t>Initiation Costumes</a:t>
            </a:r>
          </a:p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FF9933"/>
                </a:solidFill>
                <a:latin typeface="Century" panose="02040604050505020304" pitchFamily="18" charset="0"/>
              </a:rPr>
              <a:t>Ceremonies initiate young men and women  into adulthood</a:t>
            </a:r>
          </a:p>
        </p:txBody>
      </p:sp>
      <p:pic>
        <p:nvPicPr>
          <p:cNvPr id="29699" name="Picture 3" descr="Kisokolo_Mas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685800" y="2344324"/>
            <a:ext cx="2759075" cy="4285075"/>
          </a:xfrm>
          <a:noFill/>
          <a:ln>
            <a:solidFill>
              <a:srgbClr val="FF9933"/>
            </a:solidFill>
          </a:ln>
        </p:spPr>
      </p:pic>
      <p:pic>
        <p:nvPicPr>
          <p:cNvPr id="16386" name="Picture 2" descr="http://www.rebirth.co.za/images/traditionalNdebeleclot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5096933" cy="3200400"/>
          </a:xfrm>
          <a:prstGeom prst="rect">
            <a:avLst/>
          </a:prstGeom>
          <a:noFill/>
        </p:spPr>
      </p:pic>
      <p:pic>
        <p:nvPicPr>
          <p:cNvPr id="16390" name="Picture 6" descr="http://www.harn.ufl.edu/pics/5_a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0"/>
            <a:ext cx="1739670" cy="2686051"/>
          </a:xfrm>
          <a:prstGeom prst="rect">
            <a:avLst/>
          </a:prstGeom>
          <a:noFill/>
        </p:spPr>
      </p:pic>
      <p:pic>
        <p:nvPicPr>
          <p:cNvPr id="7" name="Picture 3" descr="Initi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800"/>
            <a:ext cx="2354579" cy="1600199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</p:spPr>
      </p:pic>
      <p:pic>
        <p:nvPicPr>
          <p:cNvPr id="8" name="Picture 4" descr="http://wwwdelivery.superstock.com/WI/223/1848/PreviewComp/SuperStock_1848-470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81000"/>
            <a:ext cx="1730829" cy="263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304800" y="465867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9933"/>
                </a:solidFill>
                <a:latin typeface="Century" panose="02040604050505020304" pitchFamily="18" charset="0"/>
              </a:rPr>
              <a:t>Mask With Head cloth, Zaire</a:t>
            </a:r>
          </a:p>
        </p:txBody>
      </p:sp>
      <p:pic>
        <p:nvPicPr>
          <p:cNvPr id="14339" name="Picture 3" descr="Maske_With_Head-19c-Za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14400"/>
            <a:ext cx="2514600" cy="3352800"/>
          </a:xfrm>
          <a:noFill/>
          <a:ln>
            <a:solidFill>
              <a:srgbClr val="FF9933"/>
            </a:solidFill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7315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9933"/>
                </a:solidFill>
                <a:latin typeface="Comic Sans MS" pitchFamily="66" charset="0"/>
              </a:rPr>
              <a:t>Tribal Mark </a:t>
            </a:r>
            <a:r>
              <a:rPr lang="en-US" sz="3600" b="1" dirty="0">
                <a:solidFill>
                  <a:srgbClr val="FF9933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  <a:sym typeface="Wingdings" pitchFamily="2" charset="2"/>
              </a:rPr>
              <a:t>scarification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2.bp.blogspot.com/_JWNQtSO_An4/TT_He-MhUjI/AAAAAAAAB3E/8sGBbCFZ6YI/s1600/scarification%2Bon%2B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2396092" cy="3505200"/>
          </a:xfrm>
          <a:prstGeom prst="rect">
            <a:avLst/>
          </a:prstGeom>
          <a:noFill/>
        </p:spPr>
      </p:pic>
      <p:pic>
        <p:nvPicPr>
          <p:cNvPr id="17412" name="Picture 4" descr="http://sabinaaubg.files.wordpress.com/2011/02/scarifi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487168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495800"/>
            <a:ext cx="8686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500" dirty="0">
                <a:solidFill>
                  <a:srgbClr val="FFFF00"/>
                </a:solidFill>
              </a:rPr>
              <a:t>There are aesthetic (beauty), religious, and social reasons for </a:t>
            </a:r>
            <a:r>
              <a:rPr lang="en-US" sz="2500" b="1" i="1" dirty="0">
                <a:solidFill>
                  <a:srgbClr val="FFFF00"/>
                </a:solidFill>
              </a:rPr>
              <a:t>scarification</a:t>
            </a:r>
            <a:r>
              <a:rPr lang="en-US" sz="2500" dirty="0">
                <a:solidFill>
                  <a:srgbClr val="FFFF00"/>
                </a:solidFill>
              </a:rPr>
              <a:t>. For example, </a:t>
            </a:r>
            <a:r>
              <a:rPr lang="en-US" sz="2500" b="1" i="1" dirty="0">
                <a:solidFill>
                  <a:srgbClr val="FFFF00"/>
                </a:solidFill>
              </a:rPr>
              <a:t>scarification</a:t>
            </a:r>
            <a:r>
              <a:rPr lang="en-US" sz="2500" dirty="0">
                <a:solidFill>
                  <a:srgbClr val="FFFF00"/>
                </a:solidFill>
              </a:rPr>
              <a:t> has been widely used by many African </a:t>
            </a:r>
            <a:r>
              <a:rPr lang="en-US" sz="2500" b="1" i="1" dirty="0">
                <a:solidFill>
                  <a:srgbClr val="FFFF00"/>
                </a:solidFill>
              </a:rPr>
              <a:t>tribes</a:t>
            </a:r>
            <a:r>
              <a:rPr lang="en-US" sz="2500" dirty="0">
                <a:solidFill>
                  <a:srgbClr val="FFFF00"/>
                </a:solidFill>
              </a:rPr>
              <a:t> to </a:t>
            </a:r>
            <a:r>
              <a:rPr lang="en-US" sz="2500" b="1" i="1" dirty="0">
                <a:solidFill>
                  <a:srgbClr val="FFFF00"/>
                </a:solidFill>
              </a:rPr>
              <a:t>mark</a:t>
            </a:r>
            <a:r>
              <a:rPr lang="en-US" sz="2500" dirty="0">
                <a:solidFill>
                  <a:srgbClr val="FFFF00"/>
                </a:solidFill>
              </a:rPr>
              <a:t>  tribal association or stages of adulthood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2766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99FF99"/>
                </a:solidFill>
              </a:rPr>
              <a:t>Griots</a:t>
            </a:r>
            <a:r>
              <a:rPr lang="en-US" sz="2400" dirty="0">
                <a:solidFill>
                  <a:srgbClr val="99FF99"/>
                </a:solidFill>
              </a:rPr>
              <a:t> – Storytellers</a:t>
            </a:r>
          </a:p>
          <a:p>
            <a:endParaRPr lang="en-US" sz="2400" dirty="0">
              <a:solidFill>
                <a:srgbClr val="99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Most African tribes did not have a written language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FF"/>
                </a:solidFill>
              </a:rPr>
              <a:t>oral tradition that goes back many centuries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told ancient stories such as epics and folktales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FF"/>
                </a:solidFill>
              </a:rPr>
              <a:t>Preserved family &amp; tribal histories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Told as a chant or song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FF"/>
                </a:solidFill>
              </a:rPr>
              <a:t>Encouraged a sense of community</a:t>
            </a:r>
          </a:p>
          <a:p>
            <a:pPr>
              <a:buFont typeface="Arial" pitchFamily="34" charset="0"/>
              <a:buChar char="•"/>
            </a:pP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2226" name="Picture 2" descr="http://t2.gstatic.com/images?q=tbn:ANd9GcTgVN4qvonh8U1_GZD4Ab6YFqWDYAs1ID3vmt3-YfkSXqV6rb4y5RLssH_y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066800"/>
            <a:ext cx="2590800" cy="3643313"/>
          </a:xfrm>
          <a:prstGeom prst="rect">
            <a:avLst/>
          </a:prstGeom>
          <a:noFill/>
        </p:spPr>
      </p:pic>
      <p:pic>
        <p:nvPicPr>
          <p:cNvPr id="52228" name="Picture 4" descr="http://thewickedwriters.files.wordpress.com/2010/06/gri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3048000" cy="3948378"/>
          </a:xfrm>
          <a:prstGeom prst="rect">
            <a:avLst/>
          </a:prstGeom>
          <a:noFill/>
        </p:spPr>
      </p:pic>
      <p:pic>
        <p:nvPicPr>
          <p:cNvPr id="52230" name="Picture 6" descr="http://cache2.allpostersimages.com/p/LRG/24/2426/CUJXD00Z/affiches/morandi-bruno-griots-traditional-musicians-sofara-mali-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343400"/>
            <a:ext cx="1752600" cy="2340268"/>
          </a:xfrm>
          <a:prstGeom prst="rect">
            <a:avLst/>
          </a:prstGeom>
          <a:noFill/>
        </p:spPr>
      </p:pic>
      <p:pic>
        <p:nvPicPr>
          <p:cNvPr id="52232" name="Picture 8" descr="http://www.accessgambia.com/information/large/grio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02401" y="4241799"/>
            <a:ext cx="1600201" cy="302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FF"/>
                </a:solidFill>
              </a:rPr>
              <a:t>Traditional African Art – </a:t>
            </a:r>
            <a:r>
              <a:rPr lang="en-US" sz="2800" dirty="0">
                <a:solidFill>
                  <a:srgbClr val="00CCFF"/>
                </a:solidFill>
              </a:rPr>
              <a:t>helped tribes develop a sense of community</a:t>
            </a:r>
          </a:p>
        </p:txBody>
      </p:sp>
      <p:pic>
        <p:nvPicPr>
          <p:cNvPr id="53250" name="Picture 2" descr="http://4.bp.blogspot.com/-ni3Xc3U3WVE/UHnQyeYAYjI/AAAAAAAAAhA/Y-kj3AtVlPs/s1600/african+jewellery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695825" cy="3142111"/>
          </a:xfrm>
          <a:prstGeom prst="rect">
            <a:avLst/>
          </a:prstGeom>
          <a:noFill/>
        </p:spPr>
      </p:pic>
      <p:pic>
        <p:nvPicPr>
          <p:cNvPr id="5" name="Picture 2" descr="http://4.bp.blogspot.com/__Yz66OljIh0/TK7t-SjrwdI/AAAAAAAAA44/Lnp48WwVPqo/s1600/african+jewe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3188751"/>
          </a:xfrm>
          <a:prstGeom prst="rect">
            <a:avLst/>
          </a:prstGeom>
          <a:noFill/>
        </p:spPr>
      </p:pic>
      <p:pic>
        <p:nvPicPr>
          <p:cNvPr id="53252" name="Picture 4" descr="http://www.turkanacollection.com/img/neck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962400"/>
            <a:ext cx="1608268" cy="2628901"/>
          </a:xfrm>
          <a:prstGeom prst="rect">
            <a:avLst/>
          </a:prstGeom>
          <a:noFill/>
        </p:spPr>
      </p:pic>
      <p:pic>
        <p:nvPicPr>
          <p:cNvPr id="53254" name="Picture 6" descr="http://african-home.com.dedi303.jnb2.host-h.net/media/catalog/category/afroaccessor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28194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5181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Jewelry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FF"/>
                </a:solidFill>
              </a:rPr>
              <a:t>Traditional African Art Patterns</a:t>
            </a:r>
          </a:p>
        </p:txBody>
      </p:sp>
      <p:pic>
        <p:nvPicPr>
          <p:cNvPr id="51206" name="Picture 6" descr="http://graphics8.nytimes.com/images/2008/10/10/arts/10text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5715000" cy="3429001"/>
          </a:xfrm>
          <a:prstGeom prst="rect">
            <a:avLst/>
          </a:prstGeom>
          <a:noFill/>
        </p:spPr>
      </p:pic>
      <p:pic>
        <p:nvPicPr>
          <p:cNvPr id="8" name="Picture 4" descr="http://farm2.static.flickr.com/1116/563937787_a62be27d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657600" cy="2435962"/>
          </a:xfrm>
          <a:prstGeom prst="rect">
            <a:avLst/>
          </a:prstGeom>
          <a:noFill/>
        </p:spPr>
      </p:pic>
      <p:pic>
        <p:nvPicPr>
          <p:cNvPr id="51208" name="Picture 8" descr="http://www.thenewblackmagazine.com/PhotoFiles/african%20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2428875" cy="3371851"/>
          </a:xfrm>
          <a:prstGeom prst="rect">
            <a:avLst/>
          </a:prstGeom>
          <a:noFill/>
        </p:spPr>
      </p:pic>
      <p:pic>
        <p:nvPicPr>
          <p:cNvPr id="51210" name="Picture 10" descr="http://www.emblibrary.com/EL/product_images/c2374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"/>
            <a:ext cx="2581275" cy="2560625"/>
          </a:xfrm>
          <a:prstGeom prst="rect">
            <a:avLst/>
          </a:prstGeom>
          <a:noFill/>
        </p:spPr>
      </p:pic>
      <p:pic>
        <p:nvPicPr>
          <p:cNvPr id="51212" name="Picture 12" descr="http://image1.masterfile.com/em_w/04/69/16/400-04691645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066800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FF"/>
                </a:solidFill>
              </a:rPr>
              <a:t>Traditional African Art - Pottery</a:t>
            </a:r>
          </a:p>
        </p:txBody>
      </p:sp>
      <p:pic>
        <p:nvPicPr>
          <p:cNvPr id="55298" name="Picture 2" descr="http://www.ezakwantu.com/Zulu%20P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286250" cy="2762251"/>
          </a:xfrm>
          <a:prstGeom prst="rect">
            <a:avLst/>
          </a:prstGeom>
          <a:noFill/>
        </p:spPr>
      </p:pic>
      <p:pic>
        <p:nvPicPr>
          <p:cNvPr id="55300" name="Picture 4" descr="http://image.shutterstock.com/display_pic_with_logo/114103/114103,1250425401,2/stock-photo-different-kind-of-traditional-style-colorful-north-african-pottery-3534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286250" cy="3028950"/>
          </a:xfrm>
          <a:prstGeom prst="rect">
            <a:avLst/>
          </a:prstGeom>
          <a:noFill/>
        </p:spPr>
      </p:pic>
      <p:pic>
        <p:nvPicPr>
          <p:cNvPr id="55302" name="Picture 6" descr="http://www.dreamstime.com/west-african-pottery-stacked-for-sale-thumb16877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3810000" cy="2857500"/>
          </a:xfrm>
          <a:prstGeom prst="rect">
            <a:avLst/>
          </a:prstGeom>
          <a:noFill/>
        </p:spPr>
      </p:pic>
      <p:pic>
        <p:nvPicPr>
          <p:cNvPr id="55304" name="Picture 8" descr="http://image1.masterfile.com/em_w/03/18/82/682-03188223f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95800"/>
            <a:ext cx="3162300" cy="2063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FF"/>
                </a:solidFill>
              </a:rPr>
              <a:t>Traditional African Art – Cloth and Clothing</a:t>
            </a:r>
          </a:p>
        </p:txBody>
      </p:sp>
      <p:pic>
        <p:nvPicPr>
          <p:cNvPr id="54274" name="Picture 2" descr="http://visual.merriam-webster.com/images/clothing-articles/clothing/traditional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638550" cy="2540369"/>
          </a:xfrm>
          <a:prstGeom prst="rect">
            <a:avLst/>
          </a:prstGeom>
          <a:noFill/>
        </p:spPr>
      </p:pic>
      <p:pic>
        <p:nvPicPr>
          <p:cNvPr id="54276" name="Picture 4" descr="http://dresslikeanafrican.webs.com/C-C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709282" cy="3886200"/>
          </a:xfrm>
          <a:prstGeom prst="rect">
            <a:avLst/>
          </a:prstGeom>
          <a:noFill/>
        </p:spPr>
      </p:pic>
      <p:pic>
        <p:nvPicPr>
          <p:cNvPr id="54278" name="Picture 6" descr="http://4.bp.blogspot.com/-hv0rwHdTxWU/UCTskFYvJSI/AAAAAAAAAw8/twg8rdmYk90/s1600/Wax-Print-African-Cl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267075" cy="2748007"/>
          </a:xfrm>
          <a:prstGeom prst="rect">
            <a:avLst/>
          </a:prstGeom>
          <a:noFill/>
        </p:spPr>
      </p:pic>
      <p:pic>
        <p:nvPicPr>
          <p:cNvPr id="54282" name="Picture 10" descr="http://www.africanclothesstore.com/wp-content/uploads/2010/03/african-traditional-dress4_150x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1999"/>
            <a:ext cx="4095750" cy="1981815"/>
          </a:xfrm>
          <a:prstGeom prst="rect">
            <a:avLst/>
          </a:prstGeom>
          <a:noFill/>
        </p:spPr>
      </p:pic>
      <p:pic>
        <p:nvPicPr>
          <p:cNvPr id="54284" name="Picture 12" descr="http://t2.gstatic.com/images?q=tbn:ANd9GcSPo1HJUQtkK1IPylt3GnPo--SfZ-0NJUD-haxV_Iu3XDLlgdudruggQ9V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066800"/>
            <a:ext cx="1990725" cy="2926904"/>
          </a:xfrm>
          <a:prstGeom prst="rect">
            <a:avLst/>
          </a:prstGeom>
          <a:noFill/>
        </p:spPr>
      </p:pic>
      <p:pic>
        <p:nvPicPr>
          <p:cNvPr id="54286" name="Picture 14" descr="http://www.shiloholdsite.org/images/Miscellaneous%20Images/African-Cloth-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191000"/>
            <a:ext cx="1410346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9933"/>
                </a:solidFill>
                <a:latin typeface="Century" panose="02040604050505020304" pitchFamily="18" charset="0"/>
              </a:rPr>
              <a:t>Problems of Tribalism Today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9933"/>
                </a:solidFill>
                <a:latin typeface="Comic Sans MS" pitchFamily="66" charset="0"/>
              </a:rPr>
              <a:t>1.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 The tribe is more important than the nation.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9933"/>
                </a:solidFill>
                <a:latin typeface="Comic Sans MS" pitchFamily="66" charset="0"/>
              </a:rPr>
              <a:t>2.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 Communication problems.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9933"/>
                </a:solidFill>
                <a:latin typeface="Comic Sans MS" pitchFamily="66" charset="0"/>
              </a:rPr>
              <a:t>3.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 Inter-tribal warfare 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civil wars.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9933"/>
                </a:solidFill>
                <a:latin typeface="Comic Sans MS" pitchFamily="66" charset="0"/>
              </a:rPr>
              <a:t>4.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 Tribal favorites for government jobs: 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143000" y="4572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66"/>
                </a:solidFill>
                <a:latin typeface="Comic Sans MS" pitchFamily="66" charset="0"/>
              </a:rPr>
              <a:t>Nepotism </a:t>
            </a: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95400" y="5257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CCFF"/>
                </a:solidFill>
                <a:latin typeface="Comic Sans MS" pitchFamily="66" charset="0"/>
              </a:rPr>
              <a:t>Urbanization: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648200" y="48768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Breaks down tribal traditions.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648200" y="575945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Tribal intermingling on </a:t>
            </a:r>
            <a:b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99FF99"/>
                </a:solidFill>
                <a:latin typeface="Comic Sans MS" pitchFamily="66" charset="0"/>
              </a:rPr>
              <a:t>the job.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4343400" y="5410200"/>
            <a:ext cx="304800" cy="1524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343400" y="5791200"/>
            <a:ext cx="304800" cy="1524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 animBg="1"/>
      <p:bldP spid="174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899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FF9933"/>
                </a:solidFill>
                <a:latin typeface="Comic Sans MS" pitchFamily="66" charset="0"/>
              </a:rPr>
              <a:t>1000+ different languages;  1000+ different tribes</a:t>
            </a:r>
          </a:p>
        </p:txBody>
      </p:sp>
      <p:pic>
        <p:nvPicPr>
          <p:cNvPr id="10244" name="Picture 4" descr="map-African Language Group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133600" y="304800"/>
            <a:ext cx="4859338" cy="57912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68362"/>
          </a:xfrm>
        </p:spPr>
        <p:txBody>
          <a:bodyPr/>
          <a:lstStyle/>
          <a:p>
            <a:r>
              <a:rPr lang="en-US" sz="2400" b="1" dirty="0">
                <a:solidFill>
                  <a:srgbClr val="FF9933"/>
                </a:solidFill>
                <a:latin typeface="Century" panose="02040604050505020304" pitchFamily="18" charset="0"/>
              </a:rPr>
              <a:t>Traditional Family Structures - The basic family unit is:</a:t>
            </a:r>
            <a:br>
              <a:rPr lang="en-US" sz="2400" b="1" dirty="0">
                <a:solidFill>
                  <a:srgbClr val="FF9933"/>
                </a:solidFill>
                <a:latin typeface="Century" panose="02040604050505020304" pitchFamily="18" charset="0"/>
              </a:rPr>
            </a:br>
            <a:endParaRPr lang="en-US" sz="2400" b="1" dirty="0">
              <a:solidFill>
                <a:srgbClr val="FF9933"/>
              </a:solidFill>
              <a:latin typeface="Century" panose="020406040505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76800" y="1635126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99FF99"/>
                </a:solidFill>
                <a:latin typeface="Comic Sans MS" pitchFamily="66" charset="0"/>
              </a:rPr>
              <a:t>Nuclear Family: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35814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99FF99"/>
                </a:solidFill>
                <a:latin typeface="Comic Sans MS" pitchFamily="66" charset="0"/>
              </a:rPr>
              <a:t>Extended Family: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2543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0" y="30003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562600" y="2162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391400" y="2162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391400" y="2924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324600" y="25431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CCFF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715000" y="26193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6699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010400" y="25431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6699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638800" y="2924175"/>
            <a:ext cx="15240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5410200" y="2771775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791200" y="2466975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6096000" y="2771775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6705600" y="2771775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7315200" y="2466975"/>
            <a:ext cx="152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315200" y="2847975"/>
            <a:ext cx="152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105400" y="4967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4102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638800" y="4586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467600" y="4586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4676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400800" y="49672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CCFF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791200" y="50434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6699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086600" y="49672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6699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5715000" y="5348288"/>
            <a:ext cx="15240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5486400" y="5195888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5867400" y="4891088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6172200" y="5195888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6781800" y="5195888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7391400" y="4891088"/>
            <a:ext cx="15240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7391400" y="5272088"/>
            <a:ext cx="1524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6781800" y="565308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FF99"/>
                </a:solidFill>
                <a:latin typeface="Comic Sans MS" pitchFamily="66" charset="0"/>
              </a:rPr>
              <a:t>GP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934200" y="420528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Comic Sans MS" pitchFamily="66" charset="0"/>
              </a:rPr>
              <a:t>Cs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096000" y="428148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FF99"/>
                </a:solidFill>
                <a:latin typeface="Comic Sans MS" pitchFamily="66" charset="0"/>
              </a:rPr>
              <a:t>GP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5867400" y="5789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Comic Sans MS" pitchFamily="66" charset="0"/>
              </a:rPr>
              <a:t>Cs</a:t>
            </a: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6705600" y="4586288"/>
            <a:ext cx="3810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6248400" y="5424488"/>
            <a:ext cx="3048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6400800" y="4662488"/>
            <a:ext cx="1524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6705600" y="5424488"/>
            <a:ext cx="3810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6629400" y="5500688"/>
            <a:ext cx="762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H="1">
            <a:off x="6629400" y="4281488"/>
            <a:ext cx="15240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6629400" y="3900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99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553200" y="6186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99FF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>
          <a:xfrm>
            <a:off x="533400" y="0"/>
            <a:ext cx="8229600" cy="14017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EastMarket" pitchFamily="2" charset="0"/>
                <a:ea typeface="+mj-ea"/>
                <a:cs typeface="+mj-cs"/>
              </a:rPr>
            </a:b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The nuclear family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1183" y="980401"/>
            <a:ext cx="798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parents &amp; children living and working together as unit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062093"/>
            <a:ext cx="1371600" cy="1200329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Many men have more than one wife</a:t>
            </a:r>
          </a:p>
        </p:txBody>
      </p:sp>
      <p:pic>
        <p:nvPicPr>
          <p:cNvPr id="3082" name="Picture 10" descr="http://t3.gstatic.com/images?q=tbn:ANd9GcRxPt43s-8fA_Y8ScnIimD8RSz02yzT6aXmvH_rLN6cFnN-I_8J3gLMLOU6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2619375" cy="1743076"/>
          </a:xfrm>
          <a:prstGeom prst="rect">
            <a:avLst/>
          </a:prstGeom>
          <a:noFill/>
        </p:spPr>
      </p:pic>
      <p:pic>
        <p:nvPicPr>
          <p:cNvPr id="59" name="Picture 8" descr="http://s25.stockmediaserver.com/imgs35/th170/MonkeyBusinessImages/mon17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334000"/>
            <a:ext cx="1619250" cy="1200150"/>
          </a:xfrm>
          <a:prstGeom prst="rect">
            <a:avLst/>
          </a:prstGeom>
          <a:noFill/>
        </p:spPr>
      </p:pic>
      <p:pic>
        <p:nvPicPr>
          <p:cNvPr id="3084" name="Picture 12" descr="http://africa.unfpa.org/webdav/site/africa/users/africa_admin/public/Man%20with%20two%20wi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77" y="1723340"/>
            <a:ext cx="2834822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/>
      <p:bldP spid="16406" grpId="0"/>
      <p:bldP spid="16407" grpId="0"/>
      <p:bldP spid="16408" grpId="0"/>
      <p:bldP spid="16409" grpId="0"/>
      <p:bldP spid="16410" grpId="0"/>
      <p:bldP spid="16411" grpId="0"/>
      <p:bldP spid="16412" grpId="0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1" grpId="0"/>
      <p:bldP spid="16422" grpId="0"/>
      <p:bldP spid="16424" grpId="0"/>
      <p:bldP spid="16425" grpId="0"/>
      <p:bldP spid="16426" grpId="0" animBg="1"/>
      <p:bldP spid="16427" grpId="0" animBg="1"/>
      <p:bldP spid="16428" grpId="0" animBg="1"/>
      <p:bldP spid="16429" grpId="0" animBg="1"/>
      <p:bldP spid="16431" grpId="0" animBg="1"/>
      <p:bldP spid="16432" grpId="0" animBg="1"/>
      <p:bldP spid="16433" grpId="0"/>
      <p:bldP spid="16434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9933"/>
                </a:solidFill>
                <a:latin typeface="Century" panose="02040604050505020304" pitchFamily="18" charset="0"/>
              </a:rPr>
              <a:t>Traditional African Sculptures showing the importance of family</a:t>
            </a:r>
          </a:p>
        </p:txBody>
      </p:sp>
      <p:pic>
        <p:nvPicPr>
          <p:cNvPr id="31747" name="Picture 3" descr="Woman&amp;Chil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17" t="18155" r="20332"/>
          <a:stretch>
            <a:fillRect/>
          </a:stretch>
        </p:blipFill>
        <p:spPr>
          <a:xfrm>
            <a:off x="533400" y="1752600"/>
            <a:ext cx="2514600" cy="4572000"/>
          </a:xfrm>
          <a:noFill/>
          <a:ln>
            <a:solidFill>
              <a:srgbClr val="FF9933"/>
            </a:solidFill>
          </a:ln>
        </p:spPr>
      </p:pic>
      <p:pic>
        <p:nvPicPr>
          <p:cNvPr id="12290" name="Picture 2" descr="http://earthafricacurio.com/components/com_virtuemart/shop_image/product/Soapstone_Family_4f3019e59de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349260" cy="4220705"/>
          </a:xfrm>
          <a:prstGeom prst="rect">
            <a:avLst/>
          </a:prstGeom>
          <a:noFill/>
        </p:spPr>
      </p:pic>
      <p:pic>
        <p:nvPicPr>
          <p:cNvPr id="12292" name="Picture 4" descr="http://www.ncregister.com/images/uploads/Afric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85999"/>
            <a:ext cx="302264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01763"/>
          </a:xfrm>
        </p:spPr>
        <p:txBody>
          <a:bodyPr/>
          <a:lstStyle/>
          <a:p>
            <a:r>
              <a:rPr lang="en-US" b="1" dirty="0">
                <a:solidFill>
                  <a:srgbClr val="FF9933"/>
                </a:solidFill>
                <a:latin typeface="Century" panose="02040604050505020304" pitchFamily="18" charset="0"/>
              </a:rPr>
              <a:t>An African’s Identity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505200" y="2071688"/>
            <a:ext cx="0" cy="219551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3505200" y="2071688"/>
            <a:ext cx="457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505200" y="4267200"/>
            <a:ext cx="457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048000" y="3443288"/>
            <a:ext cx="457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191000" y="1676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1.  Nuclear Family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191000" y="2286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2.  Extended Family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191000" y="2895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3.  Age-Set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191000" y="3429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4.  Clan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600200" y="3962400"/>
            <a:ext cx="6858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		      5. </a:t>
            </a:r>
            <a:r>
              <a:rPr lang="en-US" sz="2400" b="1" dirty="0">
                <a:solidFill>
                  <a:srgbClr val="00CCFF"/>
                </a:solidFill>
                <a:latin typeface="Comic Sans MS" pitchFamily="66" charset="0"/>
              </a:rPr>
              <a:t> </a:t>
            </a:r>
            <a:r>
              <a:rPr lang="en-US" sz="2800" b="1" u="sng" dirty="0">
                <a:solidFill>
                  <a:srgbClr val="00CCFF"/>
                </a:solidFill>
                <a:latin typeface="Comic Sans MS" pitchFamily="66" charset="0"/>
              </a:rPr>
              <a:t>Lineage</a:t>
            </a:r>
            <a:r>
              <a:rPr lang="en-US" sz="2400" b="1" dirty="0">
                <a:solidFill>
                  <a:srgbClr val="00CCFF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(ancestry) - 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each family belongs to a lineage or group of households who claimed a common ancestor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4953000" y="5181600"/>
            <a:ext cx="0" cy="776288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667000" y="59578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00CCFF"/>
                </a:solidFill>
                <a:latin typeface="Comic Sans MS" pitchFamily="66" charset="0"/>
              </a:rPr>
              <a:t>TRIBE</a:t>
            </a:r>
            <a:r>
              <a:rPr lang="en-US" sz="2800" b="1" dirty="0">
                <a:solidFill>
                  <a:srgbClr val="00CCFF"/>
                </a:solidFill>
                <a:latin typeface="Comic Sans MS" pitchFamily="66" charset="0"/>
              </a:rPr>
              <a:t> (communal living)</a:t>
            </a:r>
          </a:p>
        </p:txBody>
      </p:sp>
      <p:pic>
        <p:nvPicPr>
          <p:cNvPr id="8221" name="Picture 29" descr="Ptg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6000"/>
          </a:blip>
          <a:srcRect l="15152" t="3082" r="6061"/>
          <a:stretch>
            <a:fillRect/>
          </a:stretch>
        </p:blipFill>
        <p:spPr>
          <a:xfrm>
            <a:off x="990600" y="1600200"/>
            <a:ext cx="1855788" cy="2243137"/>
          </a:xfrm>
          <a:noFill/>
          <a:ln>
            <a:solidFill>
              <a:srgbClr val="FF99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8" grpId="0" animBg="1"/>
      <p:bldP spid="8209" grpId="0" animBg="1"/>
      <p:bldP spid="8210" grpId="0" animBg="1"/>
      <p:bldP spid="8211" grpId="0" animBg="1"/>
      <p:bldP spid="8212" grpId="0"/>
      <p:bldP spid="8213" grpId="0"/>
      <p:bldP spid="8214" grpId="0"/>
      <p:bldP spid="8215" grpId="0"/>
      <p:bldP spid="8216" grpId="0"/>
      <p:bldP spid="8217" grpId="0" animBg="1"/>
      <p:bldP spid="8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9933"/>
                </a:solidFill>
                <a:latin typeface="Century" panose="02040604050505020304" pitchFamily="18" charset="0"/>
              </a:rPr>
              <a:t>Common Traits or Characteristics of Traditional African Tribal Lif</a:t>
            </a:r>
            <a:r>
              <a:rPr lang="en-US" sz="3600" b="1" dirty="0">
                <a:solidFill>
                  <a:srgbClr val="FF9933"/>
                </a:solidFill>
                <a:latin typeface="EastMarket" pitchFamily="2" charset="0"/>
              </a:rPr>
              <a:t>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81534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The good of the group comes ahead of the good </a:t>
            </a:r>
            <a:b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of the individual.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All land is owned by the group.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Strong feeling of loyalty to the group.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Important ceremonies at different parts of a </a:t>
            </a:r>
            <a:b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person’s life.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Special age and work associations.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Deep respect for ancestors.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Religion is an important part of everyday life.</a:t>
            </a:r>
          </a:p>
          <a:p>
            <a:pPr marL="457200" indent="-457200">
              <a:spcBef>
                <a:spcPct val="50000"/>
              </a:spcBef>
              <a:buClr>
                <a:srgbClr val="FFFF66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99FF99"/>
                </a:solidFill>
                <a:latin typeface="Comic Sans MS" pitchFamily="66" charset="0"/>
              </a:rPr>
              <a:t>Government is in the hands of the chiefs [kings].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9933"/>
                </a:solidFill>
                <a:latin typeface="Century" panose="02040604050505020304" pitchFamily="18" charset="0"/>
              </a:rPr>
              <a:t>Family Groups, Tanzania</a:t>
            </a:r>
            <a:br>
              <a:rPr lang="en-US" sz="4800" b="1" dirty="0">
                <a:solidFill>
                  <a:srgbClr val="FF9933"/>
                </a:solidFill>
                <a:latin typeface="Century" panose="02040604050505020304" pitchFamily="18" charset="0"/>
              </a:rPr>
            </a:br>
            <a:r>
              <a:rPr lang="en-US" sz="3200" b="1" dirty="0">
                <a:solidFill>
                  <a:srgbClr val="FF9933"/>
                </a:solidFill>
                <a:latin typeface="Century" panose="02040604050505020304" pitchFamily="18" charset="0"/>
              </a:rPr>
              <a:t>Artwork with a special purpose – </a:t>
            </a:r>
            <a:br>
              <a:rPr lang="en-US" sz="3200" b="1" dirty="0">
                <a:solidFill>
                  <a:srgbClr val="FF9933"/>
                </a:solidFill>
                <a:latin typeface="Century" panose="02040604050505020304" pitchFamily="18" charset="0"/>
              </a:rPr>
            </a:br>
            <a:r>
              <a:rPr lang="en-US" sz="3200" b="1" dirty="0">
                <a:solidFill>
                  <a:srgbClr val="FF9933"/>
                </a:solidFill>
                <a:latin typeface="Century" panose="02040604050505020304" pitchFamily="18" charset="0"/>
              </a:rPr>
              <a:t>showing the extended family group</a:t>
            </a:r>
          </a:p>
        </p:txBody>
      </p:sp>
      <p:pic>
        <p:nvPicPr>
          <p:cNvPr id="22539" name="Picture 11" descr="Family_Gro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371600" y="2057400"/>
            <a:ext cx="2414587" cy="4525963"/>
          </a:xfrm>
          <a:noFill/>
          <a:ln>
            <a:solidFill>
              <a:srgbClr val="FF9933"/>
            </a:solidFill>
          </a:ln>
        </p:spPr>
      </p:pic>
      <p:pic>
        <p:nvPicPr>
          <p:cNvPr id="22541" name="Picture 13" descr="Family_Group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5486400" y="2057400"/>
            <a:ext cx="2414587" cy="4525963"/>
          </a:xfrm>
          <a:noFill/>
          <a:ln>
            <a:solidFill>
              <a:srgbClr val="FF9933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33"/>
                </a:solidFill>
                <a:latin typeface="Comic Sans MS" pitchFamily="66" charset="0"/>
              </a:rPr>
              <a:t>Africa : 				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33600" y="5257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FF99"/>
                </a:solidFill>
                <a:latin typeface="Comic Sans MS" pitchFamily="66" charset="0"/>
              </a:rPr>
              <a:t>Tribe</a:t>
            </a:r>
          </a:p>
        </p:txBody>
      </p:sp>
      <p:pic>
        <p:nvPicPr>
          <p:cNvPr id="14338" name="Picture 2" descr="http://www.african-tribes.org/mursi-tri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026535" cy="4029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Mursi Tribe, Ethiopia</a:t>
            </a:r>
          </a:p>
        </p:txBody>
      </p:sp>
      <p:pic>
        <p:nvPicPr>
          <p:cNvPr id="41986" name="Picture 2" descr="http://www.culturequest.us/maasaitribe/Kenya032404_files/circleofwarri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4413562" cy="2971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3200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Masai</a:t>
            </a:r>
            <a:r>
              <a:rPr lang="en-US" sz="2400" b="1" dirty="0">
                <a:solidFill>
                  <a:schemeClr val="bg1"/>
                </a:solidFill>
              </a:rPr>
              <a:t> Tribe, Kenya</a:t>
            </a:r>
          </a:p>
        </p:txBody>
      </p:sp>
      <p:pic>
        <p:nvPicPr>
          <p:cNvPr id="41988" name="Picture 4" descr="http://t0.gstatic.com/images?q=tbn:ANd9GcQ4ID1nKBX2tVEo7D0nOLgNYeLsLNfM35YwHvfoEzHjVaJmMeChI0S51jm9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429000" cy="228184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733800" y="6096000"/>
            <a:ext cx="5129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Wodaabe-fula</a:t>
            </a:r>
            <a:r>
              <a:rPr lang="en-US" sz="2400" dirty="0">
                <a:solidFill>
                  <a:srgbClr val="FFFF00"/>
                </a:solidFill>
              </a:rPr>
              <a:t> people of Sierra 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Some families are </a:t>
            </a:r>
            <a:r>
              <a:rPr lang="en-US" sz="2800" b="1" u="sng" dirty="0">
                <a:solidFill>
                  <a:srgbClr val="FFFF00"/>
                </a:solidFill>
              </a:rPr>
              <a:t>PATRILINEAL</a:t>
            </a:r>
            <a:r>
              <a:rPr lang="en-US" sz="2400" b="1" u="sng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– family  ties passed through father’s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99"/>
                </a:solidFill>
              </a:rPr>
              <a:t>Traditionally, more African families were </a:t>
            </a:r>
            <a:r>
              <a:rPr lang="en-US" sz="2400" b="1" u="sng" dirty="0">
                <a:solidFill>
                  <a:srgbClr val="99FF99"/>
                </a:solidFill>
              </a:rPr>
              <a:t>MATRILINEAL</a:t>
            </a:r>
            <a:r>
              <a:rPr lang="en-US" sz="2400" dirty="0">
                <a:solidFill>
                  <a:srgbClr val="99FF99"/>
                </a:solidFill>
              </a:rPr>
              <a:t> – family ties passed through mother’s side</a:t>
            </a:r>
          </a:p>
        </p:txBody>
      </p:sp>
      <p:pic>
        <p:nvPicPr>
          <p:cNvPr id="1026" name="Picture 2" descr="http://freepages.genealogy.rootsweb.ancestry.com/~spearin/gengen/matrilineal%20&amp;%20patrilineal%20inheri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938205" cy="2435821"/>
          </a:xfrm>
          <a:prstGeom prst="rect">
            <a:avLst/>
          </a:prstGeom>
          <a:noFill/>
        </p:spPr>
      </p:pic>
      <p:pic>
        <p:nvPicPr>
          <p:cNvPr id="1028" name="Picture 4" descr="http://www.bakweri.org/chiefs_not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3048001" cy="2245895"/>
          </a:xfrm>
          <a:prstGeom prst="rect">
            <a:avLst/>
          </a:prstGeom>
          <a:noFill/>
        </p:spPr>
      </p:pic>
      <p:pic>
        <p:nvPicPr>
          <p:cNvPr id="1030" name="Picture 6" descr="http://takebackhalloween.org/wp-content/themes/WPStore/thumb.php?src=http://takebackhalloween.org/wp-content/uploads/products_img/tinhinan2012_illustration.jpg&amp;w=475&amp;zc=1&amp;q=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79578"/>
            <a:ext cx="4371975" cy="2816472"/>
          </a:xfrm>
          <a:prstGeom prst="rect">
            <a:avLst/>
          </a:prstGeom>
          <a:noFill/>
        </p:spPr>
      </p:pic>
      <p:pic>
        <p:nvPicPr>
          <p:cNvPr id="1034" name="Picture 10" descr="http://api.ning.com/files/uiiBNHNywmvuOmnry4KVwHplI1ttCIDqb5amMAleAQEiNdlWaBdyia-XZMdDFO3Bf5Vrhk7Q3xHLcSB1NOUO5kWHoIv2CTl*/Oba_of_Benin_and_chief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524000"/>
            <a:ext cx="2886364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405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Wingdings</vt:lpstr>
      <vt:lpstr>Century</vt:lpstr>
      <vt:lpstr>EastMarket</vt:lpstr>
      <vt:lpstr>Comic Sans MS</vt:lpstr>
      <vt:lpstr>Arial</vt:lpstr>
      <vt:lpstr>Default Design</vt:lpstr>
      <vt:lpstr>Traditional African Society</vt:lpstr>
      <vt:lpstr>PowerPoint Presentation</vt:lpstr>
      <vt:lpstr>Traditional Family Structures - The basic family unit is: </vt:lpstr>
      <vt:lpstr>PowerPoint Presentation</vt:lpstr>
      <vt:lpstr>An African’s Identity</vt:lpstr>
      <vt:lpstr>Common Traits or Characteristics of Traditional African Tribal Life</vt:lpstr>
      <vt:lpstr>Family Groups, Tanzania Artwork with a special purpose –  showing the extended family group</vt:lpstr>
      <vt:lpstr>PowerPoint Presentation</vt:lpstr>
      <vt:lpstr>PowerPoint Presentation</vt:lpstr>
      <vt:lpstr>PowerPoint Presentation</vt:lpstr>
      <vt:lpstr>Religions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 Chappaqua,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African Society</dc:title>
  <dc:creator>Susan M. Pojer</dc:creator>
  <cp:lastModifiedBy>Kathleen D. Harrington</cp:lastModifiedBy>
  <cp:revision>117</cp:revision>
  <dcterms:created xsi:type="dcterms:W3CDTF">2002-10-01T00:03:09Z</dcterms:created>
  <dcterms:modified xsi:type="dcterms:W3CDTF">2017-09-18T17:27:08Z</dcterms:modified>
</cp:coreProperties>
</file>